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Shape 100"/>
          <p:cNvSpPr/>
          <p:nvPr>
            <p:ph type="sldImg"/>
          </p:nvPr>
        </p:nvSpPr>
        <p:spPr>
          <a:prstGeom prst="rect">
            <a:avLst/>
          </a:prstGeom>
        </p:spPr>
        <p:txBody>
          <a:bodyPr/>
          <a:lstStyle/>
          <a:p>
            <a:pPr/>
          </a:p>
        </p:txBody>
      </p:sp>
      <p:sp>
        <p:nvSpPr>
          <p:cNvPr id="101" name="Shape 101"/>
          <p:cNvSpPr/>
          <p:nvPr>
            <p:ph type="body" sz="quarter" idx="1"/>
          </p:nvPr>
        </p:nvSpPr>
        <p:spPr>
          <a:prstGeom prst="rect">
            <a:avLst/>
          </a:prstGeom>
        </p:spPr>
        <p:txBody>
          <a:bodyPr/>
          <a:lstStyle/>
          <a:p>
            <a:pPr/>
            <a:r>
              <a:t>1</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4</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7</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8</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95"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96" name="Freeform 6"/>
          <p:cNvSpPr/>
          <p:nvPr/>
        </p:nvSpPr>
        <p:spPr>
          <a:xfrm>
            <a:off x="0" y="0"/>
            <a:ext cx="6858000" cy="10287000"/>
          </a:xfrm>
          <a:prstGeom prst="rect">
            <a:avLst/>
          </a:prstGeom>
          <a:blipFill>
            <a:blip r:embed="rId3"/>
            <a:stretch>
              <a:fillRect/>
            </a:stretch>
          </a:blipFill>
          <a:ln w="12700">
            <a:miter lim="400000"/>
          </a:ln>
        </p:spPr>
        <p:txBody>
          <a:bodyPr lIns="45719" rIns="45719"/>
          <a:lstStyle/>
          <a:p>
            <a:pPr/>
          </a:p>
        </p:txBody>
      </p:sp>
      <p:sp>
        <p:nvSpPr>
          <p:cNvPr id="97" name="TextBox 7"/>
          <p:cNvSpPr txBox="1"/>
          <p:nvPr/>
        </p:nvSpPr>
        <p:spPr>
          <a:xfrm>
            <a:off x="7794574" y="959049"/>
            <a:ext cx="9556850" cy="48578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600"/>
              </a:lnSpc>
              <a:defRPr b="1" sz="7700">
                <a:solidFill>
                  <a:srgbClr val="FFB393"/>
                </a:solidFill>
                <a:latin typeface="Arimo Bold"/>
                <a:ea typeface="Arimo Bold"/>
                <a:cs typeface="Arimo Bold"/>
                <a:sym typeface="Arimo Bold"/>
              </a:defRPr>
            </a:lvl1pPr>
          </a:lstStyle>
          <a:p>
            <a:pPr/>
            <a:r>
              <a:t>Digital Forensic Video Analysis &amp; Enhancement Techniques</a:t>
            </a:r>
          </a:p>
        </p:txBody>
      </p:sp>
      <p:sp>
        <p:nvSpPr>
          <p:cNvPr id="98" name="TextBox 8"/>
          <p:cNvSpPr txBox="1"/>
          <p:nvPr/>
        </p:nvSpPr>
        <p:spPr>
          <a:xfrm>
            <a:off x="7794574" y="6265812"/>
            <a:ext cx="9556850" cy="2070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This course introduces you to the fascinating world of digital forensic video analysis and enhancement. You will learn the fundamentals of video analysis, the techniques used to enhance video evidence, and the legal considerations involved. Explore the various stages of video analysis, from acquisition to presentation in court.</a:t>
            </a:r>
          </a:p>
        </p:txBody>
      </p:sp>
      <p:sp>
        <p:nvSpPr>
          <p:cNvPr id="99" name="TextBox 9"/>
          <p:cNvSpPr txBox="1"/>
          <p:nvPr/>
        </p:nvSpPr>
        <p:spPr>
          <a:xfrm>
            <a:off x="8347024" y="8726090"/>
            <a:ext cx="4259462" cy="898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566737" indent="-283368">
              <a:lnSpc>
                <a:spcPts val="3600"/>
              </a:lnSpc>
              <a:buSzPct val="100000"/>
              <a:buFont typeface="Arial"/>
              <a:buChar char="•"/>
              <a:defRPr b="1" sz="2600">
                <a:solidFill>
                  <a:srgbClr val="F4CAB8"/>
                </a:solidFill>
                <a:latin typeface="Arimo Bold"/>
                <a:ea typeface="Arimo Bold"/>
                <a:cs typeface="Arimo Bold"/>
                <a:sym typeface="Arimo Bold"/>
              </a:defRPr>
            </a:pPr>
            <a:r>
              <a:t>Abhinavkumar Yadav</a:t>
            </a:r>
          </a:p>
          <a:p>
            <a:pPr lvl="1" marL="566737" indent="-283368">
              <a:lnSpc>
                <a:spcPts val="3600"/>
              </a:lnSpc>
              <a:buSzPct val="100000"/>
              <a:buFont typeface="Arial"/>
              <a:buChar char="•"/>
              <a:defRPr b="1" sz="2600">
                <a:solidFill>
                  <a:srgbClr val="F4CAB8"/>
                </a:solidFill>
                <a:latin typeface="Arimo Bold"/>
                <a:ea typeface="Arimo Bold"/>
                <a:cs typeface="Arimo Bold"/>
                <a:sym typeface="Arimo Bold"/>
              </a:defRPr>
            </a:pPr>
            <a:r>
              <a:t>24CO1011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256"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257" name="Freeform 6"/>
          <p:cNvSpPr/>
          <p:nvPr/>
        </p:nvSpPr>
        <p:spPr>
          <a:xfrm>
            <a:off x="0" y="0"/>
            <a:ext cx="6858000" cy="10287000"/>
          </a:xfrm>
          <a:prstGeom prst="rect">
            <a:avLst/>
          </a:prstGeom>
          <a:blipFill>
            <a:blip r:embed="rId3"/>
            <a:stretch>
              <a:fillRect/>
            </a:stretch>
          </a:blipFill>
          <a:ln w="12700">
            <a:miter lim="400000"/>
          </a:ln>
        </p:spPr>
        <p:txBody>
          <a:bodyPr lIns="45719" rIns="45719"/>
          <a:lstStyle/>
          <a:p>
            <a:pPr/>
          </a:p>
        </p:txBody>
      </p:sp>
      <p:sp>
        <p:nvSpPr>
          <p:cNvPr id="258" name="TextBox 7"/>
          <p:cNvSpPr txBox="1"/>
          <p:nvPr/>
        </p:nvSpPr>
        <p:spPr>
          <a:xfrm>
            <a:off x="7794574" y="987624"/>
            <a:ext cx="9024195" cy="871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Video Formats and Codecs</a:t>
            </a:r>
          </a:p>
        </p:txBody>
      </p:sp>
      <p:sp>
        <p:nvSpPr>
          <p:cNvPr id="259" name="TextBox 9"/>
          <p:cNvSpPr txBox="1"/>
          <p:nvPr/>
        </p:nvSpPr>
        <p:spPr>
          <a:xfrm>
            <a:off x="7794574" y="3236565"/>
            <a:ext cx="4577656"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Frame-by-Frame Analysis</a:t>
            </a:r>
          </a:p>
        </p:txBody>
      </p:sp>
      <p:sp>
        <p:nvSpPr>
          <p:cNvPr id="260" name="TextBox 10"/>
          <p:cNvSpPr txBox="1"/>
          <p:nvPr/>
        </p:nvSpPr>
        <p:spPr>
          <a:xfrm>
            <a:off x="7794574" y="3804939"/>
            <a:ext cx="4577656"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Extract specific frames for detailed inspection</a:t>
            </a:r>
          </a:p>
        </p:txBody>
      </p:sp>
      <p:sp>
        <p:nvSpPr>
          <p:cNvPr id="261" name="TextBox 12"/>
          <p:cNvSpPr txBox="1"/>
          <p:nvPr/>
        </p:nvSpPr>
        <p:spPr>
          <a:xfrm>
            <a:off x="12773620" y="3236565"/>
            <a:ext cx="3568305"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Motion Stabilization</a:t>
            </a:r>
          </a:p>
        </p:txBody>
      </p:sp>
      <p:sp>
        <p:nvSpPr>
          <p:cNvPr id="262" name="TextBox 13"/>
          <p:cNvSpPr txBox="1"/>
          <p:nvPr/>
        </p:nvSpPr>
        <p:spPr>
          <a:xfrm>
            <a:off x="12773620" y="3804939"/>
            <a:ext cx="4577805"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Reduce the effects of camera shake or jitter</a:t>
            </a:r>
          </a:p>
        </p:txBody>
      </p:sp>
      <p:sp>
        <p:nvSpPr>
          <p:cNvPr id="263" name="TextBox 15"/>
          <p:cNvSpPr txBox="1"/>
          <p:nvPr/>
        </p:nvSpPr>
        <p:spPr>
          <a:xfrm>
            <a:off x="7794574" y="6866483"/>
            <a:ext cx="4466836"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Resolution Enhancement</a:t>
            </a:r>
          </a:p>
        </p:txBody>
      </p:sp>
      <p:sp>
        <p:nvSpPr>
          <p:cNvPr id="264" name="TextBox 16"/>
          <p:cNvSpPr txBox="1"/>
          <p:nvPr/>
        </p:nvSpPr>
        <p:spPr>
          <a:xfrm>
            <a:off x="7794574" y="7434857"/>
            <a:ext cx="4577656"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Improve the clarity of low-resolution video.</a:t>
            </a:r>
          </a:p>
        </p:txBody>
      </p:sp>
      <p:sp>
        <p:nvSpPr>
          <p:cNvPr id="265" name="TextBox 18"/>
          <p:cNvSpPr txBox="1"/>
          <p:nvPr/>
        </p:nvSpPr>
        <p:spPr>
          <a:xfrm>
            <a:off x="12773620" y="6866483"/>
            <a:ext cx="356830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Color Enhancement</a:t>
            </a:r>
          </a:p>
        </p:txBody>
      </p:sp>
      <p:sp>
        <p:nvSpPr>
          <p:cNvPr id="266" name="TextBox 19"/>
          <p:cNvSpPr txBox="1"/>
          <p:nvPr/>
        </p:nvSpPr>
        <p:spPr>
          <a:xfrm>
            <a:off x="12773620" y="7434857"/>
            <a:ext cx="4577805"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Correct color balance or enhance specific colors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104"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105" name="Freeform 6"/>
          <p:cNvSpPr/>
          <p:nvPr/>
        </p:nvSpPr>
        <p:spPr>
          <a:xfrm>
            <a:off x="0" y="-1"/>
            <a:ext cx="18288000" cy="3069582"/>
          </a:xfrm>
          <a:prstGeom prst="rect">
            <a:avLst/>
          </a:prstGeom>
          <a:blipFill>
            <a:blip r:embed="rId3"/>
            <a:stretch>
              <a:fillRect/>
            </a:stretch>
          </a:blipFill>
          <a:ln w="12700">
            <a:miter lim="400000"/>
          </a:ln>
        </p:spPr>
        <p:txBody>
          <a:bodyPr lIns="45719" rIns="45719"/>
          <a:lstStyle/>
          <a:p>
            <a:pPr/>
          </a:p>
        </p:txBody>
      </p:sp>
      <p:sp>
        <p:nvSpPr>
          <p:cNvPr id="106" name="TextBox 7"/>
          <p:cNvSpPr txBox="1"/>
          <p:nvPr/>
        </p:nvSpPr>
        <p:spPr>
          <a:xfrm>
            <a:off x="859482" y="3893344"/>
            <a:ext cx="12374614" cy="7991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400"/>
              </a:lnSpc>
              <a:defRPr b="1" sz="5100">
                <a:solidFill>
                  <a:srgbClr val="FFB393"/>
                </a:solidFill>
                <a:latin typeface="Arimo Bold"/>
                <a:ea typeface="Arimo Bold"/>
                <a:cs typeface="Arimo Bold"/>
                <a:sym typeface="Arimo Bold"/>
              </a:defRPr>
            </a:lvl1pPr>
          </a:lstStyle>
          <a:p>
            <a:pPr/>
            <a:r>
              <a:t>Introduction to Forensic Video Analysis</a:t>
            </a:r>
          </a:p>
        </p:txBody>
      </p:sp>
      <p:sp>
        <p:nvSpPr>
          <p:cNvPr id="107" name="Freeform 9"/>
          <p:cNvSpPr/>
          <p:nvPr/>
        </p:nvSpPr>
        <p:spPr>
          <a:xfrm>
            <a:off x="859483" y="5413621"/>
            <a:ext cx="552451" cy="552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9" rIns="45719"/>
          <a:lstStyle/>
          <a:p>
            <a:pPr/>
          </a:p>
        </p:txBody>
      </p:sp>
      <p:sp>
        <p:nvSpPr>
          <p:cNvPr id="108" name="TextBox 10"/>
          <p:cNvSpPr txBox="1"/>
          <p:nvPr/>
        </p:nvSpPr>
        <p:spPr>
          <a:xfrm>
            <a:off x="1037480" y="5531494"/>
            <a:ext cx="196455" cy="392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1</a:t>
            </a:r>
          </a:p>
        </p:txBody>
      </p:sp>
      <p:sp>
        <p:nvSpPr>
          <p:cNvPr id="109" name="TextBox 11"/>
          <p:cNvSpPr txBox="1"/>
          <p:nvPr/>
        </p:nvSpPr>
        <p:spPr>
          <a:xfrm>
            <a:off x="1657498" y="5394571"/>
            <a:ext cx="5095728" cy="3879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What is Forensic Video Analysis?</a:t>
            </a:r>
          </a:p>
        </p:txBody>
      </p:sp>
      <p:sp>
        <p:nvSpPr>
          <p:cNvPr id="110" name="TextBox 12"/>
          <p:cNvSpPr txBox="1"/>
          <p:nvPr/>
        </p:nvSpPr>
        <p:spPr>
          <a:xfrm>
            <a:off x="1657498" y="5894039"/>
            <a:ext cx="7363719"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Forensic video analysis uses advanced technology to examine video evidence in legal cases.</a:t>
            </a:r>
          </a:p>
        </p:txBody>
      </p:sp>
      <p:sp>
        <p:nvSpPr>
          <p:cNvPr id="111" name="Freeform 14"/>
          <p:cNvSpPr/>
          <p:nvPr/>
        </p:nvSpPr>
        <p:spPr>
          <a:xfrm>
            <a:off x="9266783" y="5413621"/>
            <a:ext cx="552451" cy="552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9" rIns="45719"/>
          <a:lstStyle/>
          <a:p>
            <a:pPr/>
          </a:p>
        </p:txBody>
      </p:sp>
      <p:sp>
        <p:nvSpPr>
          <p:cNvPr id="112" name="TextBox 15"/>
          <p:cNvSpPr txBox="1"/>
          <p:nvPr/>
        </p:nvSpPr>
        <p:spPr>
          <a:xfrm>
            <a:off x="9430939" y="5531494"/>
            <a:ext cx="223986" cy="392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2</a:t>
            </a:r>
          </a:p>
        </p:txBody>
      </p:sp>
      <p:sp>
        <p:nvSpPr>
          <p:cNvPr id="113" name="TextBox 16"/>
          <p:cNvSpPr txBox="1"/>
          <p:nvPr/>
        </p:nvSpPr>
        <p:spPr>
          <a:xfrm>
            <a:off x="10064800" y="5394571"/>
            <a:ext cx="5882880" cy="3879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Importance in Modern Investigations</a:t>
            </a:r>
          </a:p>
        </p:txBody>
      </p:sp>
      <p:sp>
        <p:nvSpPr>
          <p:cNvPr id="114" name="TextBox 17"/>
          <p:cNvSpPr txBox="1"/>
          <p:nvPr/>
        </p:nvSpPr>
        <p:spPr>
          <a:xfrm>
            <a:off x="10064800" y="5894039"/>
            <a:ext cx="7363718"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Video evidence plays a crucial role in investigations, helping to reconstruct events, identify suspects, and establish timelines.</a:t>
            </a:r>
          </a:p>
        </p:txBody>
      </p:sp>
      <p:sp>
        <p:nvSpPr>
          <p:cNvPr id="115" name="Freeform 19"/>
          <p:cNvSpPr/>
          <p:nvPr/>
        </p:nvSpPr>
        <p:spPr>
          <a:xfrm>
            <a:off x="859483" y="7670749"/>
            <a:ext cx="552451" cy="552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9" rIns="45719"/>
          <a:lstStyle/>
          <a:p>
            <a:pPr/>
          </a:p>
        </p:txBody>
      </p:sp>
      <p:sp>
        <p:nvSpPr>
          <p:cNvPr id="116" name="TextBox 20"/>
          <p:cNvSpPr txBox="1"/>
          <p:nvPr/>
        </p:nvSpPr>
        <p:spPr>
          <a:xfrm>
            <a:off x="1015751" y="7788622"/>
            <a:ext cx="239762"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3</a:t>
            </a:r>
          </a:p>
        </p:txBody>
      </p:sp>
      <p:sp>
        <p:nvSpPr>
          <p:cNvPr id="117" name="TextBox 21"/>
          <p:cNvSpPr txBox="1"/>
          <p:nvPr/>
        </p:nvSpPr>
        <p:spPr>
          <a:xfrm>
            <a:off x="1657498" y="7651699"/>
            <a:ext cx="5575848" cy="3879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Basic Principles and Methodologies</a:t>
            </a:r>
          </a:p>
        </p:txBody>
      </p:sp>
      <p:sp>
        <p:nvSpPr>
          <p:cNvPr id="118" name="TextBox 22"/>
          <p:cNvSpPr txBox="1"/>
          <p:nvPr/>
        </p:nvSpPr>
        <p:spPr>
          <a:xfrm>
            <a:off x="1657498" y="8151166"/>
            <a:ext cx="7363719" cy="1119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Various methodologies, such as frame-by-frame analysis, enhancement, and tracking, are used to extract valuable information from video evidence.</a:t>
            </a:r>
          </a:p>
        </p:txBody>
      </p:sp>
      <p:sp>
        <p:nvSpPr>
          <p:cNvPr id="119" name="Freeform 24"/>
          <p:cNvSpPr/>
          <p:nvPr/>
        </p:nvSpPr>
        <p:spPr>
          <a:xfrm>
            <a:off x="9266783" y="7670749"/>
            <a:ext cx="552451" cy="552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
                </a:moveTo>
                <a:cubicBezTo>
                  <a:pt x="0" y="644"/>
                  <a:pt x="644" y="0"/>
                  <a:pt x="1441" y="0"/>
                </a:cubicBezTo>
                <a:lnTo>
                  <a:pt x="20159" y="0"/>
                </a:lnTo>
                <a:cubicBezTo>
                  <a:pt x="20956" y="0"/>
                  <a:pt x="21600" y="644"/>
                  <a:pt x="21600" y="1441"/>
                </a:cubicBezTo>
                <a:lnTo>
                  <a:pt x="21600" y="20159"/>
                </a:lnTo>
                <a:cubicBezTo>
                  <a:pt x="21600" y="20956"/>
                  <a:pt x="20956" y="21600"/>
                  <a:pt x="20159" y="21600"/>
                </a:cubicBezTo>
                <a:lnTo>
                  <a:pt x="1441" y="21600"/>
                </a:lnTo>
                <a:cubicBezTo>
                  <a:pt x="644" y="21600"/>
                  <a:pt x="0" y="20956"/>
                  <a:pt x="0" y="20159"/>
                </a:cubicBezTo>
                <a:close/>
              </a:path>
            </a:pathLst>
          </a:custGeom>
          <a:solidFill>
            <a:srgbClr val="4D1529"/>
          </a:solidFill>
          <a:ln w="12700">
            <a:miter lim="400000"/>
          </a:ln>
        </p:spPr>
        <p:txBody>
          <a:bodyPr lIns="45719" rIns="45719"/>
          <a:lstStyle/>
          <a:p>
            <a:pPr/>
          </a:p>
        </p:txBody>
      </p:sp>
      <p:sp>
        <p:nvSpPr>
          <p:cNvPr id="120" name="TextBox 25"/>
          <p:cNvSpPr txBox="1"/>
          <p:nvPr/>
        </p:nvSpPr>
        <p:spPr>
          <a:xfrm>
            <a:off x="9419183" y="7788622"/>
            <a:ext cx="247651"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z="3000">
                <a:solidFill>
                  <a:srgbClr val="F4CAB8"/>
                </a:solidFill>
                <a:latin typeface="Arimo Bold"/>
                <a:ea typeface="Arimo Bold"/>
                <a:cs typeface="Arimo Bold"/>
                <a:sym typeface="Arimo Bold"/>
              </a:defRPr>
            </a:lvl1pPr>
          </a:lstStyle>
          <a:p>
            <a:pPr/>
            <a:r>
              <a:t>4</a:t>
            </a:r>
          </a:p>
        </p:txBody>
      </p:sp>
      <p:sp>
        <p:nvSpPr>
          <p:cNvPr id="121" name="TextBox 26"/>
          <p:cNvSpPr txBox="1"/>
          <p:nvPr/>
        </p:nvSpPr>
        <p:spPr>
          <a:xfrm>
            <a:off x="10064800" y="7651699"/>
            <a:ext cx="6742957" cy="3879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500">
                <a:solidFill>
                  <a:srgbClr val="F4CAB8"/>
                </a:solidFill>
                <a:latin typeface="Arimo Bold"/>
                <a:ea typeface="Arimo Bold"/>
                <a:cs typeface="Arimo Bold"/>
                <a:sym typeface="Arimo Bold"/>
              </a:defRPr>
            </a:lvl1pPr>
          </a:lstStyle>
          <a:p>
            <a:pPr/>
            <a:r>
              <a:t>Legal Considerations and Chain of Custody</a:t>
            </a:r>
          </a:p>
        </p:txBody>
      </p:sp>
      <p:sp>
        <p:nvSpPr>
          <p:cNvPr id="122" name="TextBox 27"/>
          <p:cNvSpPr txBox="1"/>
          <p:nvPr/>
        </p:nvSpPr>
        <p:spPr>
          <a:xfrm>
            <a:off x="10064800" y="8151166"/>
            <a:ext cx="7363718"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Understanding the legal aspects and ensuring a proper chain of custody is essential for the admissibility of video evidence in court.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127"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128" name="Freeform 6"/>
          <p:cNvSpPr/>
          <p:nvPr/>
        </p:nvSpPr>
        <p:spPr>
          <a:xfrm>
            <a:off x="0" y="0"/>
            <a:ext cx="6858000" cy="10287000"/>
          </a:xfrm>
          <a:prstGeom prst="rect">
            <a:avLst/>
          </a:prstGeom>
          <a:blipFill>
            <a:blip r:embed="rId3"/>
            <a:stretch>
              <a:fillRect/>
            </a:stretch>
          </a:blipFill>
          <a:ln w="12700">
            <a:miter lim="400000"/>
          </a:ln>
        </p:spPr>
        <p:txBody>
          <a:bodyPr lIns="45719" rIns="45719"/>
          <a:lstStyle/>
          <a:p>
            <a:pPr/>
          </a:p>
        </p:txBody>
      </p:sp>
      <p:sp>
        <p:nvSpPr>
          <p:cNvPr id="129" name="TextBox 7"/>
          <p:cNvSpPr txBox="1"/>
          <p:nvPr/>
        </p:nvSpPr>
        <p:spPr>
          <a:xfrm>
            <a:off x="7707362" y="997595"/>
            <a:ext cx="9731277" cy="15862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300"/>
              </a:lnSpc>
              <a:defRPr b="1" sz="5000">
                <a:solidFill>
                  <a:srgbClr val="FFB393"/>
                </a:solidFill>
                <a:latin typeface="Arimo Bold"/>
                <a:ea typeface="Arimo Bold"/>
                <a:cs typeface="Arimo Bold"/>
                <a:sym typeface="Arimo Bold"/>
              </a:defRPr>
            </a:lvl1pPr>
          </a:lstStyle>
          <a:p>
            <a:pPr/>
            <a:r>
              <a:t>What is Forensic Video Analysis?</a:t>
            </a:r>
          </a:p>
        </p:txBody>
      </p:sp>
      <p:sp>
        <p:nvSpPr>
          <p:cNvPr id="130" name="Freeform 9"/>
          <p:cNvSpPr/>
          <p:nvPr/>
        </p:nvSpPr>
        <p:spPr>
          <a:xfrm>
            <a:off x="7707362" y="3036390"/>
            <a:ext cx="4744308" cy="2976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9" rIns="45719"/>
          <a:lstStyle/>
          <a:p>
            <a:pPr/>
          </a:p>
        </p:txBody>
      </p:sp>
      <p:sp>
        <p:nvSpPr>
          <p:cNvPr id="131" name="TextBox 10"/>
          <p:cNvSpPr txBox="1"/>
          <p:nvPr/>
        </p:nvSpPr>
        <p:spPr>
          <a:xfrm>
            <a:off x="7949951" y="3250406"/>
            <a:ext cx="3235673" cy="385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Definition</a:t>
            </a:r>
          </a:p>
        </p:txBody>
      </p:sp>
      <p:sp>
        <p:nvSpPr>
          <p:cNvPr id="132" name="TextBox 11"/>
          <p:cNvSpPr txBox="1"/>
          <p:nvPr/>
        </p:nvSpPr>
        <p:spPr>
          <a:xfrm>
            <a:off x="7949951" y="3752701"/>
            <a:ext cx="4259165" cy="1881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Forensic video analysis is the scientific examination of video recordings to extract, enhance, and interpret information relevant to legal proceedings.</a:t>
            </a:r>
          </a:p>
        </p:txBody>
      </p:sp>
      <p:sp>
        <p:nvSpPr>
          <p:cNvPr id="133" name="Freeform 13"/>
          <p:cNvSpPr/>
          <p:nvPr/>
        </p:nvSpPr>
        <p:spPr>
          <a:xfrm>
            <a:off x="12694294" y="3036390"/>
            <a:ext cx="4744308" cy="2976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9" rIns="45719"/>
          <a:lstStyle/>
          <a:p>
            <a:pPr/>
          </a:p>
        </p:txBody>
      </p:sp>
      <p:sp>
        <p:nvSpPr>
          <p:cNvPr id="134" name="TextBox 14"/>
          <p:cNvSpPr txBox="1"/>
          <p:nvPr/>
        </p:nvSpPr>
        <p:spPr>
          <a:xfrm>
            <a:off x="12936884" y="3250406"/>
            <a:ext cx="3235673" cy="385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Scope</a:t>
            </a:r>
          </a:p>
        </p:txBody>
      </p:sp>
      <p:sp>
        <p:nvSpPr>
          <p:cNvPr id="135" name="TextBox 15"/>
          <p:cNvSpPr txBox="1"/>
          <p:nvPr/>
        </p:nvSpPr>
        <p:spPr>
          <a:xfrm>
            <a:off x="12936884" y="3752701"/>
            <a:ext cx="4259165" cy="1881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The scope extends to various applications, including criminal investigations, traffic accidents, surveillance footage, and even personal disputes.</a:t>
            </a:r>
          </a:p>
        </p:txBody>
      </p:sp>
      <p:sp>
        <p:nvSpPr>
          <p:cNvPr id="136" name="Freeform 17"/>
          <p:cNvSpPr/>
          <p:nvPr/>
        </p:nvSpPr>
        <p:spPr>
          <a:xfrm>
            <a:off x="7707362" y="6255544"/>
            <a:ext cx="4744308" cy="2976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9" rIns="45719"/>
          <a:lstStyle/>
          <a:p>
            <a:pPr/>
          </a:p>
        </p:txBody>
      </p:sp>
      <p:sp>
        <p:nvSpPr>
          <p:cNvPr id="137" name="TextBox 18"/>
          <p:cNvSpPr txBox="1"/>
          <p:nvPr/>
        </p:nvSpPr>
        <p:spPr>
          <a:xfrm>
            <a:off x="7949951" y="6469558"/>
            <a:ext cx="3691533" cy="3850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Historical Development</a:t>
            </a:r>
          </a:p>
        </p:txBody>
      </p:sp>
      <p:sp>
        <p:nvSpPr>
          <p:cNvPr id="138" name="TextBox 19"/>
          <p:cNvSpPr txBox="1"/>
          <p:nvPr/>
        </p:nvSpPr>
        <p:spPr>
          <a:xfrm>
            <a:off x="7949951" y="6971854"/>
            <a:ext cx="4259165"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Video forensics has evolved alongside technological advancements in video recording, processing, and analysis.</a:t>
            </a:r>
          </a:p>
        </p:txBody>
      </p:sp>
      <p:sp>
        <p:nvSpPr>
          <p:cNvPr id="139" name="Freeform 21"/>
          <p:cNvSpPr/>
          <p:nvPr/>
        </p:nvSpPr>
        <p:spPr>
          <a:xfrm>
            <a:off x="12694294" y="6255544"/>
            <a:ext cx="4744308" cy="2976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64"/>
                </a:moveTo>
                <a:cubicBezTo>
                  <a:pt x="0" y="118"/>
                  <a:pt x="74" y="0"/>
                  <a:pt x="166" y="0"/>
                </a:cubicBezTo>
                <a:lnTo>
                  <a:pt x="21434" y="0"/>
                </a:lnTo>
                <a:cubicBezTo>
                  <a:pt x="21526" y="0"/>
                  <a:pt x="21600" y="118"/>
                  <a:pt x="21600" y="264"/>
                </a:cubicBezTo>
                <a:lnTo>
                  <a:pt x="21600" y="21336"/>
                </a:lnTo>
                <a:cubicBezTo>
                  <a:pt x="21600" y="21482"/>
                  <a:pt x="21526" y="21600"/>
                  <a:pt x="21434" y="21600"/>
                </a:cubicBezTo>
                <a:lnTo>
                  <a:pt x="166" y="21600"/>
                </a:lnTo>
                <a:cubicBezTo>
                  <a:pt x="74" y="21600"/>
                  <a:pt x="0" y="21482"/>
                  <a:pt x="0" y="21336"/>
                </a:cubicBezTo>
                <a:close/>
              </a:path>
            </a:pathLst>
          </a:custGeom>
          <a:solidFill>
            <a:srgbClr val="4D1529"/>
          </a:solidFill>
          <a:ln w="12700">
            <a:miter lim="400000"/>
          </a:ln>
        </p:spPr>
        <p:txBody>
          <a:bodyPr lIns="45719" rIns="45719"/>
          <a:lstStyle/>
          <a:p>
            <a:pPr/>
          </a:p>
        </p:txBody>
      </p:sp>
      <p:sp>
        <p:nvSpPr>
          <p:cNvPr id="140" name="TextBox 22"/>
          <p:cNvSpPr txBox="1"/>
          <p:nvPr/>
        </p:nvSpPr>
        <p:spPr>
          <a:xfrm>
            <a:off x="12936884" y="6469558"/>
            <a:ext cx="3235673" cy="3850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100"/>
              </a:lnSpc>
              <a:defRPr b="1" sz="2400">
                <a:solidFill>
                  <a:srgbClr val="F4CAB8"/>
                </a:solidFill>
                <a:latin typeface="Arimo Bold"/>
                <a:ea typeface="Arimo Bold"/>
                <a:cs typeface="Arimo Bold"/>
                <a:sym typeface="Arimo Bold"/>
              </a:defRPr>
            </a:lvl1pPr>
          </a:lstStyle>
          <a:p>
            <a:pPr/>
            <a:r>
              <a:t>Current Challenges</a:t>
            </a:r>
          </a:p>
        </p:txBody>
      </p:sp>
      <p:sp>
        <p:nvSpPr>
          <p:cNvPr id="141" name="TextBox 23"/>
          <p:cNvSpPr txBox="1"/>
          <p:nvPr/>
        </p:nvSpPr>
        <p:spPr>
          <a:xfrm>
            <a:off x="12936884" y="6971854"/>
            <a:ext cx="4259165" cy="1881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F4CAB8"/>
                </a:solidFill>
                <a:latin typeface="Montserrat Medium"/>
                <a:ea typeface="Montserrat Medium"/>
                <a:cs typeface="Montserrat Medium"/>
                <a:sym typeface="Montserrat Medium"/>
              </a:defRPr>
            </a:lvl1pPr>
          </a:lstStyle>
          <a:p>
            <a:pPr/>
            <a:r>
              <a:t>New challenges arise with the increasing sophistication of video compression algorithms and the proliferation of high-resolution cameras.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146"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147" name="TextBox 6"/>
          <p:cNvSpPr txBox="1"/>
          <p:nvPr/>
        </p:nvSpPr>
        <p:spPr>
          <a:xfrm>
            <a:off x="936574" y="2963018"/>
            <a:ext cx="12824968" cy="8718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Importance in Modern Investigations</a:t>
            </a:r>
          </a:p>
        </p:txBody>
      </p:sp>
      <p:sp>
        <p:nvSpPr>
          <p:cNvPr id="148" name="TextBox 7"/>
          <p:cNvSpPr txBox="1"/>
          <p:nvPr/>
        </p:nvSpPr>
        <p:spPr>
          <a:xfrm>
            <a:off x="936575" y="4542978"/>
            <a:ext cx="3568304"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Reconstruction</a:t>
            </a:r>
          </a:p>
        </p:txBody>
      </p:sp>
      <p:sp>
        <p:nvSpPr>
          <p:cNvPr id="149" name="TextBox 8"/>
          <p:cNvSpPr txBox="1"/>
          <p:nvPr/>
        </p:nvSpPr>
        <p:spPr>
          <a:xfrm>
            <a:off x="936575" y="5218510"/>
            <a:ext cx="5035749"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Video footage allows investigators to recreate events and understand the sequence of actions.</a:t>
            </a:r>
          </a:p>
        </p:txBody>
      </p:sp>
      <p:sp>
        <p:nvSpPr>
          <p:cNvPr id="150" name="TextBox 9"/>
          <p:cNvSpPr txBox="1"/>
          <p:nvPr/>
        </p:nvSpPr>
        <p:spPr>
          <a:xfrm>
            <a:off x="6634609" y="4542978"/>
            <a:ext cx="3568304"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Identification</a:t>
            </a:r>
          </a:p>
        </p:txBody>
      </p:sp>
      <p:sp>
        <p:nvSpPr>
          <p:cNvPr id="151" name="TextBox 10"/>
          <p:cNvSpPr txBox="1"/>
          <p:nvPr/>
        </p:nvSpPr>
        <p:spPr>
          <a:xfrm>
            <a:off x="6634609" y="5218510"/>
            <a:ext cx="5035749"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Video evidence can be crucial for identifying suspects, victims, and witnesses.</a:t>
            </a:r>
          </a:p>
        </p:txBody>
      </p:sp>
      <p:sp>
        <p:nvSpPr>
          <p:cNvPr id="152" name="TextBox 11"/>
          <p:cNvSpPr txBox="1"/>
          <p:nvPr/>
        </p:nvSpPr>
        <p:spPr>
          <a:xfrm>
            <a:off x="12332641" y="4542978"/>
            <a:ext cx="356830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Timelines</a:t>
            </a:r>
          </a:p>
        </p:txBody>
      </p:sp>
      <p:sp>
        <p:nvSpPr>
          <p:cNvPr id="153" name="TextBox 12"/>
          <p:cNvSpPr txBox="1"/>
          <p:nvPr/>
        </p:nvSpPr>
        <p:spPr>
          <a:xfrm>
            <a:off x="12332642" y="5218510"/>
            <a:ext cx="5035749"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Video recordings provide accurate timestamps, establishing the order of events and the time of occurrence.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158"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159" name="TextBox 6"/>
          <p:cNvSpPr txBox="1"/>
          <p:nvPr/>
        </p:nvSpPr>
        <p:spPr>
          <a:xfrm>
            <a:off x="936575" y="2963018"/>
            <a:ext cx="12824967" cy="8718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Popular Tools</a:t>
            </a:r>
          </a:p>
        </p:txBody>
      </p:sp>
      <p:sp>
        <p:nvSpPr>
          <p:cNvPr id="160" name="TextBox 7"/>
          <p:cNvSpPr txBox="1"/>
          <p:nvPr/>
        </p:nvSpPr>
        <p:spPr>
          <a:xfrm>
            <a:off x="936575" y="4542978"/>
            <a:ext cx="356830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OpenCV</a:t>
            </a:r>
          </a:p>
        </p:txBody>
      </p:sp>
      <p:sp>
        <p:nvSpPr>
          <p:cNvPr id="161" name="TextBox 8"/>
          <p:cNvSpPr txBox="1"/>
          <p:nvPr/>
        </p:nvSpPr>
        <p:spPr>
          <a:xfrm>
            <a:off x="936575" y="5218510"/>
            <a:ext cx="5035749" cy="24891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300"/>
              </a:lnSpc>
              <a:defRPr b="1" sz="2000">
                <a:solidFill>
                  <a:srgbClr val="F4CAB8"/>
                </a:solidFill>
                <a:latin typeface="Montserrat Medium"/>
                <a:ea typeface="Montserrat Medium"/>
                <a:cs typeface="Montserrat Medium"/>
                <a:sym typeface="Montserrat Medium"/>
              </a:defRPr>
            </a:pPr>
            <a:r>
              <a:t>General-purpose computer vision library.</a:t>
            </a:r>
          </a:p>
          <a:p>
            <a:pPr>
              <a:lnSpc>
                <a:spcPts val="3300"/>
              </a:lnSpc>
              <a:defRPr b="1" sz="2000">
                <a:solidFill>
                  <a:srgbClr val="F4CAB8"/>
                </a:solidFill>
                <a:latin typeface="Montserrat Medium"/>
                <a:ea typeface="Montserrat Medium"/>
                <a:cs typeface="Montserrat Medium"/>
                <a:sym typeface="Montserrat Medium"/>
              </a:defRPr>
            </a:pPr>
            <a:r>
              <a:t>Features: </a:t>
            </a:r>
          </a:p>
          <a:p>
            <a:pPr lvl="1">
              <a:lnSpc>
                <a:spcPts val="3300"/>
              </a:lnSpc>
              <a:defRPr b="1" sz="2000">
                <a:solidFill>
                  <a:srgbClr val="F4CAB8"/>
                </a:solidFill>
                <a:latin typeface="Montserrat Medium"/>
                <a:ea typeface="Montserrat Medium"/>
                <a:cs typeface="Montserrat Medium"/>
                <a:sym typeface="Montserrat Medium"/>
              </a:defRPr>
            </a:pPr>
            <a:r>
              <a:t>-Object detection and tracking. </a:t>
            </a:r>
          </a:p>
          <a:p>
            <a:pPr lvl="1">
              <a:lnSpc>
                <a:spcPts val="3300"/>
              </a:lnSpc>
              <a:defRPr b="1" sz="2000">
                <a:solidFill>
                  <a:srgbClr val="F4CAB8"/>
                </a:solidFill>
                <a:latin typeface="Montserrat Medium"/>
                <a:ea typeface="Montserrat Medium"/>
                <a:cs typeface="Montserrat Medium"/>
                <a:sym typeface="Montserrat Medium"/>
              </a:defRPr>
            </a:pPr>
            <a:r>
              <a:t>-Image and video manipulation. -Identifying spliced frames or anomalies.</a:t>
            </a:r>
          </a:p>
        </p:txBody>
      </p:sp>
      <p:sp>
        <p:nvSpPr>
          <p:cNvPr id="162" name="TextBox 9"/>
          <p:cNvSpPr txBox="1"/>
          <p:nvPr/>
        </p:nvSpPr>
        <p:spPr>
          <a:xfrm>
            <a:off x="6634608" y="4542978"/>
            <a:ext cx="485235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FFmpeg</a:t>
            </a:r>
          </a:p>
        </p:txBody>
      </p:sp>
      <p:sp>
        <p:nvSpPr>
          <p:cNvPr id="163" name="TextBox 10"/>
          <p:cNvSpPr txBox="1"/>
          <p:nvPr/>
        </p:nvSpPr>
        <p:spPr>
          <a:xfrm>
            <a:off x="6634608" y="5218510"/>
            <a:ext cx="5035750" cy="2908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300"/>
              </a:lnSpc>
              <a:defRPr b="1" sz="2000">
                <a:solidFill>
                  <a:srgbClr val="F4CAB8"/>
                </a:solidFill>
                <a:latin typeface="Montserrat Medium"/>
                <a:ea typeface="Montserrat Medium"/>
                <a:cs typeface="Montserrat Medium"/>
                <a:sym typeface="Montserrat Medium"/>
              </a:defRPr>
            </a:pPr>
            <a:r>
              <a:t>Purpose: Video processing and analysis.</a:t>
            </a:r>
          </a:p>
          <a:p>
            <a:pPr>
              <a:lnSpc>
                <a:spcPts val="3300"/>
              </a:lnSpc>
              <a:defRPr b="1" sz="2000">
                <a:solidFill>
                  <a:srgbClr val="F4CAB8"/>
                </a:solidFill>
                <a:latin typeface="Montserrat Medium"/>
                <a:ea typeface="Montserrat Medium"/>
                <a:cs typeface="Montserrat Medium"/>
                <a:sym typeface="Montserrat Medium"/>
              </a:defRPr>
            </a:pPr>
            <a:r>
              <a:t>Features: </a:t>
            </a:r>
          </a:p>
          <a:p>
            <a:pPr lvl="1">
              <a:lnSpc>
                <a:spcPts val="3300"/>
              </a:lnSpc>
              <a:defRPr b="1" sz="2000">
                <a:solidFill>
                  <a:srgbClr val="F4CAB8"/>
                </a:solidFill>
                <a:latin typeface="Montserrat Medium"/>
                <a:ea typeface="Montserrat Medium"/>
                <a:cs typeface="Montserrat Medium"/>
                <a:sym typeface="Montserrat Medium"/>
              </a:defRPr>
            </a:pPr>
            <a:r>
              <a:t>-Frame extraction. </a:t>
            </a:r>
          </a:p>
          <a:p>
            <a:pPr lvl="1">
              <a:lnSpc>
                <a:spcPts val="3300"/>
              </a:lnSpc>
              <a:defRPr b="1" sz="2000">
                <a:solidFill>
                  <a:srgbClr val="F4CAB8"/>
                </a:solidFill>
                <a:latin typeface="Montserrat Medium"/>
                <a:ea typeface="Montserrat Medium"/>
                <a:cs typeface="Montserrat Medium"/>
                <a:sym typeface="Montserrat Medium"/>
              </a:defRPr>
            </a:pPr>
            <a:r>
              <a:t>-Video format conversion. </a:t>
            </a:r>
          </a:p>
          <a:p>
            <a:pPr lvl="1">
              <a:lnSpc>
                <a:spcPts val="3300"/>
              </a:lnSpc>
              <a:defRPr b="1" sz="2000">
                <a:solidFill>
                  <a:srgbClr val="F4CAB8"/>
                </a:solidFill>
                <a:latin typeface="Montserrat Medium"/>
                <a:ea typeface="Montserrat Medium"/>
                <a:cs typeface="Montserrat Medium"/>
                <a:sym typeface="Montserrat Medium"/>
              </a:defRPr>
            </a:pPr>
            <a:r>
              <a:t>-Useful for basic forensic checks like determining if the video has been recompressed.</a:t>
            </a:r>
          </a:p>
        </p:txBody>
      </p:sp>
      <p:sp>
        <p:nvSpPr>
          <p:cNvPr id="164" name="TextBox 11"/>
          <p:cNvSpPr txBox="1"/>
          <p:nvPr/>
        </p:nvSpPr>
        <p:spPr>
          <a:xfrm>
            <a:off x="12332641" y="4542978"/>
            <a:ext cx="356830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FB393"/>
                </a:solidFill>
                <a:latin typeface="Arimo Bold"/>
                <a:ea typeface="Arimo Bold"/>
                <a:cs typeface="Arimo Bold"/>
                <a:sym typeface="Arimo Bold"/>
              </a:defRPr>
            </a:lvl1pPr>
          </a:lstStyle>
          <a:p>
            <a:pPr/>
            <a:r>
              <a:t>Amped Authenticate</a:t>
            </a:r>
          </a:p>
        </p:txBody>
      </p:sp>
      <p:sp>
        <p:nvSpPr>
          <p:cNvPr id="165" name="TextBox 12"/>
          <p:cNvSpPr txBox="1"/>
          <p:nvPr/>
        </p:nvSpPr>
        <p:spPr>
          <a:xfrm>
            <a:off x="12332641" y="5218510"/>
            <a:ext cx="5035750" cy="2908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300"/>
              </a:lnSpc>
              <a:defRPr b="1" sz="2000">
                <a:solidFill>
                  <a:srgbClr val="F4CAB8"/>
                </a:solidFill>
                <a:latin typeface="Montserrat Medium"/>
                <a:ea typeface="Montserrat Medium"/>
                <a:cs typeface="Montserrat Medium"/>
                <a:sym typeface="Montserrat Medium"/>
              </a:defRPr>
            </a:pPr>
            <a:r>
              <a:t>Detecting forgery and tampering in images and videos.</a:t>
            </a:r>
            <a:br/>
            <a:r>
              <a:t>Features: </a:t>
            </a:r>
          </a:p>
          <a:p>
            <a:pPr lvl="1">
              <a:lnSpc>
                <a:spcPts val="3300"/>
              </a:lnSpc>
              <a:defRPr b="1" sz="2000">
                <a:solidFill>
                  <a:srgbClr val="F4CAB8"/>
                </a:solidFill>
                <a:latin typeface="Montserrat Medium"/>
                <a:ea typeface="Montserrat Medium"/>
                <a:cs typeface="Montserrat Medium"/>
                <a:sym typeface="Montserrat Medium"/>
              </a:defRPr>
            </a:pPr>
            <a:r>
              <a:t>-Analyzes metadata.</a:t>
            </a:r>
          </a:p>
          <a:p>
            <a:pPr lvl="1">
              <a:lnSpc>
                <a:spcPts val="3300"/>
              </a:lnSpc>
              <a:defRPr b="1" sz="2000">
                <a:solidFill>
                  <a:srgbClr val="F4CAB8"/>
                </a:solidFill>
                <a:latin typeface="Montserrat Medium"/>
                <a:ea typeface="Montserrat Medium"/>
                <a:cs typeface="Montserrat Medium"/>
                <a:sym typeface="Montserrat Medium"/>
              </a:defRPr>
            </a:pPr>
            <a:r>
              <a:t>-Identifies traces of editing. </a:t>
            </a:r>
          </a:p>
          <a:p>
            <a:pPr lvl="1">
              <a:lnSpc>
                <a:spcPts val="3300"/>
              </a:lnSpc>
              <a:defRPr b="1" sz="2000">
                <a:solidFill>
                  <a:srgbClr val="F4CAB8"/>
                </a:solidFill>
                <a:latin typeface="Montserrat Medium"/>
                <a:ea typeface="Montserrat Medium"/>
                <a:cs typeface="Montserrat Medium"/>
                <a:sym typeface="Montserrat Medium"/>
              </a:defRPr>
            </a:pPr>
            <a:r>
              <a:t>-Compatible with a wide variety of video formats.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170"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171" name="Freeform 6"/>
          <p:cNvSpPr/>
          <p:nvPr/>
        </p:nvSpPr>
        <p:spPr>
          <a:xfrm>
            <a:off x="0" y="-1"/>
            <a:ext cx="6858000" cy="10290424"/>
          </a:xfrm>
          <a:prstGeom prst="rect">
            <a:avLst/>
          </a:prstGeom>
          <a:blipFill>
            <a:blip r:embed="rId3"/>
            <a:stretch>
              <a:fillRect/>
            </a:stretch>
          </a:blipFill>
          <a:ln w="12700">
            <a:miter lim="400000"/>
          </a:ln>
        </p:spPr>
        <p:txBody>
          <a:bodyPr lIns="45719" rIns="45719"/>
          <a:lstStyle/>
          <a:p>
            <a:pPr/>
          </a:p>
        </p:txBody>
      </p:sp>
      <p:sp>
        <p:nvSpPr>
          <p:cNvPr id="172" name="TextBox 7"/>
          <p:cNvSpPr txBox="1"/>
          <p:nvPr/>
        </p:nvSpPr>
        <p:spPr>
          <a:xfrm>
            <a:off x="7632203" y="560635"/>
            <a:ext cx="9881593" cy="1437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b="1" sz="4600">
                <a:solidFill>
                  <a:srgbClr val="FFB393"/>
                </a:solidFill>
                <a:latin typeface="Arimo Bold"/>
                <a:ea typeface="Arimo Bold"/>
                <a:cs typeface="Arimo Bold"/>
                <a:sym typeface="Arimo Bold"/>
              </a:defRPr>
            </a:lvl1pPr>
          </a:lstStyle>
          <a:p>
            <a:pPr/>
            <a:r>
              <a:t>Basic Principles and Methodologies</a:t>
            </a:r>
          </a:p>
        </p:txBody>
      </p:sp>
      <p:sp>
        <p:nvSpPr>
          <p:cNvPr id="173" name="Freeform 9"/>
          <p:cNvSpPr/>
          <p:nvPr/>
        </p:nvSpPr>
        <p:spPr>
          <a:xfrm>
            <a:off x="7949654" y="2414290"/>
            <a:ext cx="28576" cy="7267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2"/>
                </a:moveTo>
                <a:cubicBezTo>
                  <a:pt x="0" y="19"/>
                  <a:pt x="4824" y="0"/>
                  <a:pt x="10800" y="0"/>
                </a:cubicBezTo>
                <a:cubicBezTo>
                  <a:pt x="16776" y="0"/>
                  <a:pt x="21600" y="19"/>
                  <a:pt x="21600" y="42"/>
                </a:cubicBezTo>
                <a:lnTo>
                  <a:pt x="21600" y="21558"/>
                </a:lnTo>
                <a:cubicBezTo>
                  <a:pt x="21600" y="21581"/>
                  <a:pt x="16776" y="21600"/>
                  <a:pt x="10800" y="21600"/>
                </a:cubicBezTo>
                <a:cubicBezTo>
                  <a:pt x="4824" y="21600"/>
                  <a:pt x="0" y="21581"/>
                  <a:pt x="0" y="21558"/>
                </a:cubicBezTo>
                <a:close/>
              </a:path>
            </a:pathLst>
          </a:custGeom>
          <a:solidFill>
            <a:srgbClr val="662E42"/>
          </a:solidFill>
          <a:ln w="12700">
            <a:miter lim="400000"/>
          </a:ln>
        </p:spPr>
        <p:txBody>
          <a:bodyPr lIns="45719" rIns="45719"/>
          <a:lstStyle/>
          <a:p>
            <a:pPr/>
          </a:p>
        </p:txBody>
      </p:sp>
      <p:sp>
        <p:nvSpPr>
          <p:cNvPr id="174" name="Freeform 11"/>
          <p:cNvSpPr/>
          <p:nvPr/>
        </p:nvSpPr>
        <p:spPr>
          <a:xfrm>
            <a:off x="8184208" y="2897683"/>
            <a:ext cx="774193" cy="28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9" rIns="45719"/>
          <a:lstStyle/>
          <a:p>
            <a:pPr/>
          </a:p>
        </p:txBody>
      </p:sp>
      <p:sp>
        <p:nvSpPr>
          <p:cNvPr id="175" name="Freeform 13"/>
          <p:cNvSpPr/>
          <p:nvPr/>
        </p:nvSpPr>
        <p:spPr>
          <a:xfrm>
            <a:off x="7715101" y="2663130"/>
            <a:ext cx="497682" cy="49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9" rIns="45719"/>
          <a:lstStyle/>
          <a:p>
            <a:pPr/>
          </a:p>
        </p:txBody>
      </p:sp>
      <p:sp>
        <p:nvSpPr>
          <p:cNvPr id="176" name="TextBox 14"/>
          <p:cNvSpPr txBox="1"/>
          <p:nvPr/>
        </p:nvSpPr>
        <p:spPr>
          <a:xfrm>
            <a:off x="7875389" y="2763590"/>
            <a:ext cx="176957" cy="353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1</a:t>
            </a:r>
          </a:p>
        </p:txBody>
      </p:sp>
      <p:sp>
        <p:nvSpPr>
          <p:cNvPr id="177" name="TextBox 15"/>
          <p:cNvSpPr txBox="1"/>
          <p:nvPr/>
        </p:nvSpPr>
        <p:spPr>
          <a:xfrm>
            <a:off x="9180462" y="2606874"/>
            <a:ext cx="2949329" cy="3516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Acquisition</a:t>
            </a:r>
          </a:p>
        </p:txBody>
      </p:sp>
      <p:sp>
        <p:nvSpPr>
          <p:cNvPr id="178" name="TextBox 16"/>
          <p:cNvSpPr txBox="1"/>
          <p:nvPr/>
        </p:nvSpPr>
        <p:spPr>
          <a:xfrm>
            <a:off x="9180462" y="3070025"/>
            <a:ext cx="8333335" cy="66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The first step involves acquiring the video evidence, ensuring its integrity and authenticity.</a:t>
            </a:r>
          </a:p>
        </p:txBody>
      </p:sp>
      <p:sp>
        <p:nvSpPr>
          <p:cNvPr id="179" name="Freeform 18"/>
          <p:cNvSpPr/>
          <p:nvPr/>
        </p:nvSpPr>
        <p:spPr>
          <a:xfrm>
            <a:off x="8184208" y="4769941"/>
            <a:ext cx="774193" cy="28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9" rIns="45719"/>
          <a:lstStyle/>
          <a:p>
            <a:pPr/>
          </a:p>
        </p:txBody>
      </p:sp>
      <p:sp>
        <p:nvSpPr>
          <p:cNvPr id="180" name="Freeform 20"/>
          <p:cNvSpPr/>
          <p:nvPr/>
        </p:nvSpPr>
        <p:spPr>
          <a:xfrm>
            <a:off x="7715101" y="4535389"/>
            <a:ext cx="497682" cy="49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9" rIns="45719"/>
          <a:lstStyle/>
          <a:p>
            <a:pPr/>
          </a:p>
        </p:txBody>
      </p:sp>
      <p:sp>
        <p:nvSpPr>
          <p:cNvPr id="181" name="TextBox 21"/>
          <p:cNvSpPr txBox="1"/>
          <p:nvPr/>
        </p:nvSpPr>
        <p:spPr>
          <a:xfrm>
            <a:off x="7863036" y="4635846"/>
            <a:ext cx="201663" cy="3531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2</a:t>
            </a:r>
          </a:p>
        </p:txBody>
      </p:sp>
      <p:sp>
        <p:nvSpPr>
          <p:cNvPr id="182" name="TextBox 22"/>
          <p:cNvSpPr txBox="1"/>
          <p:nvPr/>
        </p:nvSpPr>
        <p:spPr>
          <a:xfrm>
            <a:off x="9180462" y="4479130"/>
            <a:ext cx="2949329" cy="3516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Analysis</a:t>
            </a:r>
          </a:p>
        </p:txBody>
      </p:sp>
      <p:sp>
        <p:nvSpPr>
          <p:cNvPr id="183" name="TextBox 23"/>
          <p:cNvSpPr txBox="1"/>
          <p:nvPr/>
        </p:nvSpPr>
        <p:spPr>
          <a:xfrm>
            <a:off x="9180462" y="4942285"/>
            <a:ext cx="8333335"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The video is analyzed frame by frame, with focus on identifying key details and objects of interest.</a:t>
            </a:r>
          </a:p>
        </p:txBody>
      </p:sp>
      <p:sp>
        <p:nvSpPr>
          <p:cNvPr id="184" name="Freeform 25"/>
          <p:cNvSpPr/>
          <p:nvPr/>
        </p:nvSpPr>
        <p:spPr>
          <a:xfrm>
            <a:off x="8184208" y="6642199"/>
            <a:ext cx="774193" cy="28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9" rIns="45719"/>
          <a:lstStyle/>
          <a:p>
            <a:pPr/>
          </a:p>
        </p:txBody>
      </p:sp>
      <p:sp>
        <p:nvSpPr>
          <p:cNvPr id="185" name="Freeform 27"/>
          <p:cNvSpPr/>
          <p:nvPr/>
        </p:nvSpPr>
        <p:spPr>
          <a:xfrm>
            <a:off x="7715101" y="6407646"/>
            <a:ext cx="497682" cy="49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9" rIns="45719"/>
          <a:lstStyle/>
          <a:p>
            <a:pPr/>
          </a:p>
        </p:txBody>
      </p:sp>
      <p:sp>
        <p:nvSpPr>
          <p:cNvPr id="186" name="TextBox 28"/>
          <p:cNvSpPr txBox="1"/>
          <p:nvPr/>
        </p:nvSpPr>
        <p:spPr>
          <a:xfrm>
            <a:off x="7856040" y="6508105"/>
            <a:ext cx="215802" cy="353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3</a:t>
            </a:r>
          </a:p>
        </p:txBody>
      </p:sp>
      <p:sp>
        <p:nvSpPr>
          <p:cNvPr id="187" name="TextBox 29"/>
          <p:cNvSpPr txBox="1"/>
          <p:nvPr/>
        </p:nvSpPr>
        <p:spPr>
          <a:xfrm>
            <a:off x="9180462" y="6351389"/>
            <a:ext cx="2949329" cy="3516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Enhancement</a:t>
            </a:r>
          </a:p>
        </p:txBody>
      </p:sp>
      <p:sp>
        <p:nvSpPr>
          <p:cNvPr id="188" name="TextBox 30"/>
          <p:cNvSpPr txBox="1"/>
          <p:nvPr/>
        </p:nvSpPr>
        <p:spPr>
          <a:xfrm>
            <a:off x="9180462" y="6814542"/>
            <a:ext cx="8333335"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Techniques such as noise reduction, contrast adjustment, and sharpening are applied to improve the clarity of the video.</a:t>
            </a:r>
          </a:p>
        </p:txBody>
      </p:sp>
      <p:sp>
        <p:nvSpPr>
          <p:cNvPr id="189" name="Freeform 32"/>
          <p:cNvSpPr/>
          <p:nvPr/>
        </p:nvSpPr>
        <p:spPr>
          <a:xfrm>
            <a:off x="8184208" y="8514457"/>
            <a:ext cx="774193" cy="28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24"/>
                  <a:pt x="178" y="0"/>
                  <a:pt x="399" y="0"/>
                </a:cubicBezTo>
                <a:lnTo>
                  <a:pt x="21201" y="0"/>
                </a:lnTo>
                <a:cubicBezTo>
                  <a:pt x="21422" y="0"/>
                  <a:pt x="21600" y="4824"/>
                  <a:pt x="21600" y="10800"/>
                </a:cubicBezTo>
                <a:cubicBezTo>
                  <a:pt x="21600" y="16776"/>
                  <a:pt x="21422" y="21600"/>
                  <a:pt x="21201" y="21600"/>
                </a:cubicBezTo>
                <a:lnTo>
                  <a:pt x="399" y="21600"/>
                </a:lnTo>
                <a:cubicBezTo>
                  <a:pt x="178" y="21600"/>
                  <a:pt x="0" y="16776"/>
                  <a:pt x="0" y="10800"/>
                </a:cubicBezTo>
                <a:close/>
              </a:path>
            </a:pathLst>
          </a:custGeom>
          <a:solidFill>
            <a:srgbClr val="662E42"/>
          </a:solidFill>
          <a:ln w="12700">
            <a:miter lim="400000"/>
          </a:ln>
        </p:spPr>
        <p:txBody>
          <a:bodyPr lIns="45719" rIns="45719"/>
          <a:lstStyle/>
          <a:p>
            <a:pPr/>
          </a:p>
        </p:txBody>
      </p:sp>
      <p:sp>
        <p:nvSpPr>
          <p:cNvPr id="190" name="Freeform 34"/>
          <p:cNvSpPr/>
          <p:nvPr/>
        </p:nvSpPr>
        <p:spPr>
          <a:xfrm>
            <a:off x="7715101" y="8279903"/>
            <a:ext cx="497682" cy="49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9"/>
                </a:moveTo>
                <a:cubicBezTo>
                  <a:pt x="0" y="645"/>
                  <a:pt x="645" y="0"/>
                  <a:pt x="1439" y="0"/>
                </a:cubicBezTo>
                <a:lnTo>
                  <a:pt x="20161" y="0"/>
                </a:lnTo>
                <a:cubicBezTo>
                  <a:pt x="20955" y="0"/>
                  <a:pt x="21600" y="645"/>
                  <a:pt x="21600" y="1439"/>
                </a:cubicBezTo>
                <a:lnTo>
                  <a:pt x="21600" y="20161"/>
                </a:lnTo>
                <a:cubicBezTo>
                  <a:pt x="21600" y="20955"/>
                  <a:pt x="20955" y="21600"/>
                  <a:pt x="20161" y="21600"/>
                </a:cubicBezTo>
                <a:lnTo>
                  <a:pt x="1439" y="21600"/>
                </a:lnTo>
                <a:cubicBezTo>
                  <a:pt x="645" y="21600"/>
                  <a:pt x="0" y="20955"/>
                  <a:pt x="0" y="20161"/>
                </a:cubicBezTo>
                <a:close/>
              </a:path>
            </a:pathLst>
          </a:custGeom>
          <a:solidFill>
            <a:srgbClr val="4D1529"/>
          </a:solidFill>
          <a:ln w="12700">
            <a:miter lim="400000"/>
          </a:ln>
        </p:spPr>
        <p:txBody>
          <a:bodyPr lIns="45719" rIns="45719"/>
          <a:lstStyle/>
          <a:p>
            <a:pPr/>
          </a:p>
        </p:txBody>
      </p:sp>
      <p:sp>
        <p:nvSpPr>
          <p:cNvPr id="191" name="TextBox 35"/>
          <p:cNvSpPr txBox="1"/>
          <p:nvPr/>
        </p:nvSpPr>
        <p:spPr>
          <a:xfrm>
            <a:off x="7852470" y="8380362"/>
            <a:ext cx="222945" cy="3531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700"/>
              </a:lnSpc>
              <a:defRPr b="1" sz="2700">
                <a:solidFill>
                  <a:srgbClr val="F4CAB8"/>
                </a:solidFill>
                <a:latin typeface="Arimo Bold"/>
                <a:ea typeface="Arimo Bold"/>
                <a:cs typeface="Arimo Bold"/>
                <a:sym typeface="Arimo Bold"/>
              </a:defRPr>
            </a:lvl1pPr>
          </a:lstStyle>
          <a:p>
            <a:pPr/>
            <a:r>
              <a:t>4</a:t>
            </a:r>
          </a:p>
        </p:txBody>
      </p:sp>
      <p:sp>
        <p:nvSpPr>
          <p:cNvPr id="192" name="TextBox 36"/>
          <p:cNvSpPr txBox="1"/>
          <p:nvPr/>
        </p:nvSpPr>
        <p:spPr>
          <a:xfrm>
            <a:off x="9180462" y="8223646"/>
            <a:ext cx="2949329" cy="3516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2300">
                <a:solidFill>
                  <a:srgbClr val="F4CAB8"/>
                </a:solidFill>
                <a:latin typeface="Arimo Bold"/>
                <a:ea typeface="Arimo Bold"/>
                <a:cs typeface="Arimo Bold"/>
                <a:sym typeface="Arimo Bold"/>
              </a:defRPr>
            </a:lvl1pPr>
          </a:lstStyle>
          <a:p>
            <a:pPr/>
            <a:r>
              <a:t>Interpretation</a:t>
            </a:r>
          </a:p>
        </p:txBody>
      </p:sp>
      <p:sp>
        <p:nvSpPr>
          <p:cNvPr id="193" name="TextBox 37"/>
          <p:cNvSpPr txBox="1"/>
          <p:nvPr/>
        </p:nvSpPr>
        <p:spPr>
          <a:xfrm>
            <a:off x="9180462" y="8686799"/>
            <a:ext cx="8333335" cy="663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z="1600">
                <a:solidFill>
                  <a:srgbClr val="F4CAB8"/>
                </a:solidFill>
                <a:latin typeface="Montserrat Medium"/>
                <a:ea typeface="Montserrat Medium"/>
                <a:cs typeface="Montserrat Medium"/>
                <a:sym typeface="Montserrat Medium"/>
              </a:defRPr>
            </a:lvl1pPr>
          </a:lstStyle>
          <a:p>
            <a:pPr/>
            <a:r>
              <a:t>The enhanced video is interpreted, with experts providing insights and drawing conclusions from the analysis.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198"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199" name="Freeform 6"/>
          <p:cNvSpPr/>
          <p:nvPr/>
        </p:nvSpPr>
        <p:spPr>
          <a:xfrm>
            <a:off x="0" y="-1"/>
            <a:ext cx="6858000" cy="10289532"/>
          </a:xfrm>
          <a:prstGeom prst="rect">
            <a:avLst/>
          </a:prstGeom>
          <a:blipFill>
            <a:blip r:embed="rId3"/>
            <a:stretch>
              <a:fillRect/>
            </a:stretch>
          </a:blipFill>
          <a:ln w="12700">
            <a:miter lim="400000"/>
          </a:ln>
        </p:spPr>
        <p:txBody>
          <a:bodyPr lIns="45719" rIns="45719"/>
          <a:lstStyle/>
          <a:p>
            <a:pPr/>
          </a:p>
        </p:txBody>
      </p:sp>
      <p:sp>
        <p:nvSpPr>
          <p:cNvPr id="200" name="TextBox 7"/>
          <p:cNvSpPr txBox="1"/>
          <p:nvPr/>
        </p:nvSpPr>
        <p:spPr>
          <a:xfrm>
            <a:off x="7646640" y="571945"/>
            <a:ext cx="9852721" cy="1460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800"/>
              </a:lnSpc>
              <a:defRPr b="1" sz="4600">
                <a:solidFill>
                  <a:srgbClr val="FFB393"/>
                </a:solidFill>
                <a:latin typeface="Arimo Bold"/>
                <a:ea typeface="Arimo Bold"/>
                <a:cs typeface="Arimo Bold"/>
                <a:sym typeface="Arimo Bold"/>
              </a:defRPr>
            </a:lvl1pPr>
          </a:lstStyle>
          <a:p>
            <a:pPr/>
            <a:r>
              <a:t>Legal Considerations and Chain of Custody</a:t>
            </a:r>
          </a:p>
        </p:txBody>
      </p:sp>
      <p:sp>
        <p:nvSpPr>
          <p:cNvPr id="201" name="Freeform 8"/>
          <p:cNvSpPr/>
          <p:nvPr/>
        </p:nvSpPr>
        <p:spPr>
          <a:xfrm>
            <a:off x="7646640" y="2459533"/>
            <a:ext cx="1126630" cy="1802608"/>
          </a:xfrm>
          <a:prstGeom prst="rect">
            <a:avLst/>
          </a:prstGeom>
          <a:blipFill>
            <a:blip r:embed="rId4"/>
            <a:stretch>
              <a:fillRect/>
            </a:stretch>
          </a:blipFill>
          <a:ln w="12700">
            <a:miter lim="400000"/>
          </a:ln>
        </p:spPr>
        <p:txBody>
          <a:bodyPr lIns="45719" rIns="45719"/>
          <a:lstStyle/>
          <a:p>
            <a:pPr/>
          </a:p>
        </p:txBody>
      </p:sp>
      <p:sp>
        <p:nvSpPr>
          <p:cNvPr id="202" name="TextBox 9"/>
          <p:cNvSpPr txBox="1"/>
          <p:nvPr/>
        </p:nvSpPr>
        <p:spPr>
          <a:xfrm>
            <a:off x="9111257" y="2646759"/>
            <a:ext cx="3004246" cy="3618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Admissibility</a:t>
            </a:r>
          </a:p>
        </p:txBody>
      </p:sp>
      <p:sp>
        <p:nvSpPr>
          <p:cNvPr id="203" name="TextBox 10"/>
          <p:cNvSpPr txBox="1"/>
          <p:nvPr/>
        </p:nvSpPr>
        <p:spPr>
          <a:xfrm>
            <a:off x="9111257" y="3119289"/>
            <a:ext cx="8388103" cy="334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Video evidence must meet legal standards to be admissible in court.</a:t>
            </a:r>
          </a:p>
        </p:txBody>
      </p:sp>
      <p:sp>
        <p:nvSpPr>
          <p:cNvPr id="204" name="Freeform 11"/>
          <p:cNvSpPr/>
          <p:nvPr/>
        </p:nvSpPr>
        <p:spPr>
          <a:xfrm>
            <a:off x="7646640" y="4262139"/>
            <a:ext cx="1126630" cy="1802607"/>
          </a:xfrm>
          <a:prstGeom prst="rect">
            <a:avLst/>
          </a:prstGeom>
          <a:blipFill>
            <a:blip r:embed="rId5"/>
            <a:stretch>
              <a:fillRect/>
            </a:stretch>
          </a:blipFill>
          <a:ln w="12700">
            <a:miter lim="400000"/>
          </a:ln>
        </p:spPr>
        <p:txBody>
          <a:bodyPr lIns="45719" rIns="45719"/>
          <a:lstStyle/>
          <a:p>
            <a:pPr/>
          </a:p>
        </p:txBody>
      </p:sp>
      <p:sp>
        <p:nvSpPr>
          <p:cNvPr id="205" name="TextBox 12"/>
          <p:cNvSpPr txBox="1"/>
          <p:nvPr/>
        </p:nvSpPr>
        <p:spPr>
          <a:xfrm>
            <a:off x="9111257" y="4449366"/>
            <a:ext cx="3004246" cy="3618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Chain of Custody</a:t>
            </a:r>
          </a:p>
        </p:txBody>
      </p:sp>
      <p:sp>
        <p:nvSpPr>
          <p:cNvPr id="206" name="TextBox 13"/>
          <p:cNvSpPr txBox="1"/>
          <p:nvPr/>
        </p:nvSpPr>
        <p:spPr>
          <a:xfrm>
            <a:off x="9111257" y="4921894"/>
            <a:ext cx="8388103"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A documented chain of custody ensures the integrity and authenticity of the video evidence.</a:t>
            </a:r>
          </a:p>
        </p:txBody>
      </p:sp>
      <p:sp>
        <p:nvSpPr>
          <p:cNvPr id="207" name="Freeform 14"/>
          <p:cNvSpPr/>
          <p:nvPr/>
        </p:nvSpPr>
        <p:spPr>
          <a:xfrm>
            <a:off x="7646640" y="6064746"/>
            <a:ext cx="1126630" cy="1802607"/>
          </a:xfrm>
          <a:prstGeom prst="rect">
            <a:avLst/>
          </a:prstGeom>
          <a:blipFill>
            <a:blip r:embed="rId6"/>
            <a:stretch>
              <a:fillRect/>
            </a:stretch>
          </a:blipFill>
          <a:ln w="12700">
            <a:miter lim="400000"/>
          </a:ln>
        </p:spPr>
        <p:txBody>
          <a:bodyPr lIns="45719" rIns="45719"/>
          <a:lstStyle/>
          <a:p>
            <a:pPr/>
          </a:p>
        </p:txBody>
      </p:sp>
      <p:sp>
        <p:nvSpPr>
          <p:cNvPr id="208" name="TextBox 15"/>
          <p:cNvSpPr txBox="1"/>
          <p:nvPr/>
        </p:nvSpPr>
        <p:spPr>
          <a:xfrm>
            <a:off x="9111257" y="6251971"/>
            <a:ext cx="3004246" cy="3618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Authentication</a:t>
            </a:r>
          </a:p>
        </p:txBody>
      </p:sp>
      <p:sp>
        <p:nvSpPr>
          <p:cNvPr id="209" name="TextBox 16"/>
          <p:cNvSpPr txBox="1"/>
          <p:nvPr/>
        </p:nvSpPr>
        <p:spPr>
          <a:xfrm>
            <a:off x="9111257" y="6724501"/>
            <a:ext cx="8388103"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The source of the video must be verified and authenticated to ensure its legitimacy.</a:t>
            </a:r>
          </a:p>
        </p:txBody>
      </p:sp>
      <p:sp>
        <p:nvSpPr>
          <p:cNvPr id="210" name="Freeform 17"/>
          <p:cNvSpPr/>
          <p:nvPr/>
        </p:nvSpPr>
        <p:spPr>
          <a:xfrm>
            <a:off x="7646640" y="7867352"/>
            <a:ext cx="1126630" cy="1802608"/>
          </a:xfrm>
          <a:prstGeom prst="rect">
            <a:avLst/>
          </a:prstGeom>
          <a:blipFill>
            <a:blip r:embed="rId7"/>
            <a:stretch>
              <a:fillRect/>
            </a:stretch>
          </a:blipFill>
          <a:ln w="12700">
            <a:miter lim="400000"/>
          </a:ln>
        </p:spPr>
        <p:txBody>
          <a:bodyPr lIns="45719" rIns="45719"/>
          <a:lstStyle/>
          <a:p>
            <a:pPr/>
          </a:p>
        </p:txBody>
      </p:sp>
      <p:sp>
        <p:nvSpPr>
          <p:cNvPr id="211" name="TextBox 18"/>
          <p:cNvSpPr txBox="1"/>
          <p:nvPr/>
        </p:nvSpPr>
        <p:spPr>
          <a:xfrm>
            <a:off x="9111257" y="8054578"/>
            <a:ext cx="3004246" cy="3618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z="2300">
                <a:solidFill>
                  <a:srgbClr val="F4CAB8"/>
                </a:solidFill>
                <a:latin typeface="Arimo Bold"/>
                <a:ea typeface="Arimo Bold"/>
                <a:cs typeface="Arimo Bold"/>
                <a:sym typeface="Arimo Bold"/>
              </a:defRPr>
            </a:lvl1pPr>
          </a:lstStyle>
          <a:p>
            <a:pPr/>
            <a:r>
              <a:t>Expert Testimony</a:t>
            </a:r>
          </a:p>
        </p:txBody>
      </p:sp>
      <p:sp>
        <p:nvSpPr>
          <p:cNvPr id="212" name="TextBox 19"/>
          <p:cNvSpPr txBox="1"/>
          <p:nvPr/>
        </p:nvSpPr>
        <p:spPr>
          <a:xfrm>
            <a:off x="9111257" y="8527108"/>
            <a:ext cx="8388103"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b="1" sz="1700">
                <a:solidFill>
                  <a:srgbClr val="F4CAB8"/>
                </a:solidFill>
                <a:latin typeface="Montserrat Medium"/>
                <a:ea typeface="Montserrat Medium"/>
                <a:cs typeface="Montserrat Medium"/>
                <a:sym typeface="Montserrat Medium"/>
              </a:defRPr>
            </a:lvl1pPr>
          </a:lstStyle>
          <a:p>
            <a:pPr/>
            <a:r>
              <a:t>Experts in video analysis may be called upon to provide testimony regarding the findings and interpretation of the evidence.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217"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218" name="Freeform 6"/>
          <p:cNvSpPr/>
          <p:nvPr/>
        </p:nvSpPr>
        <p:spPr>
          <a:xfrm>
            <a:off x="11430000" y="0"/>
            <a:ext cx="6858000" cy="10287000"/>
          </a:xfrm>
          <a:prstGeom prst="rect">
            <a:avLst/>
          </a:prstGeom>
          <a:blipFill>
            <a:blip r:embed="rId3"/>
            <a:stretch>
              <a:fillRect/>
            </a:stretch>
          </a:blipFill>
          <a:ln w="12700">
            <a:miter lim="400000"/>
          </a:ln>
        </p:spPr>
        <p:txBody>
          <a:bodyPr lIns="45719" rIns="45719"/>
          <a:lstStyle/>
          <a:p>
            <a:pPr/>
          </a:p>
        </p:txBody>
      </p:sp>
      <p:sp>
        <p:nvSpPr>
          <p:cNvPr id="219" name="TextBox 7"/>
          <p:cNvSpPr txBox="1"/>
          <p:nvPr/>
        </p:nvSpPr>
        <p:spPr>
          <a:xfrm>
            <a:off x="936574" y="1172616"/>
            <a:ext cx="9532146" cy="871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Digital Video Fundamentals</a:t>
            </a:r>
          </a:p>
        </p:txBody>
      </p:sp>
      <p:sp>
        <p:nvSpPr>
          <p:cNvPr id="220" name="Freeform 9"/>
          <p:cNvSpPr/>
          <p:nvPr/>
        </p:nvSpPr>
        <p:spPr>
          <a:xfrm>
            <a:off x="931812" y="2527846"/>
            <a:ext cx="9566434" cy="6524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9"/>
                </a:moveTo>
                <a:cubicBezTo>
                  <a:pt x="0" y="67"/>
                  <a:pt x="45" y="0"/>
                  <a:pt x="102" y="0"/>
                </a:cubicBezTo>
                <a:lnTo>
                  <a:pt x="21498" y="0"/>
                </a:lnTo>
                <a:lnTo>
                  <a:pt x="21498" y="16"/>
                </a:lnTo>
                <a:lnTo>
                  <a:pt x="21498" y="0"/>
                </a:lnTo>
                <a:cubicBezTo>
                  <a:pt x="21554" y="0"/>
                  <a:pt x="21600" y="67"/>
                  <a:pt x="21600" y="149"/>
                </a:cubicBezTo>
                <a:lnTo>
                  <a:pt x="21589" y="149"/>
                </a:lnTo>
                <a:lnTo>
                  <a:pt x="21600" y="149"/>
                </a:lnTo>
                <a:lnTo>
                  <a:pt x="21600" y="21451"/>
                </a:lnTo>
                <a:lnTo>
                  <a:pt x="21589" y="21451"/>
                </a:lnTo>
                <a:lnTo>
                  <a:pt x="21600" y="21451"/>
                </a:lnTo>
                <a:cubicBezTo>
                  <a:pt x="21600" y="21533"/>
                  <a:pt x="21555" y="21600"/>
                  <a:pt x="21498" y="21600"/>
                </a:cubicBezTo>
                <a:lnTo>
                  <a:pt x="21498" y="21584"/>
                </a:lnTo>
                <a:lnTo>
                  <a:pt x="21498" y="21600"/>
                </a:lnTo>
                <a:lnTo>
                  <a:pt x="102" y="21600"/>
                </a:lnTo>
                <a:lnTo>
                  <a:pt x="102" y="21584"/>
                </a:lnTo>
                <a:lnTo>
                  <a:pt x="102" y="21600"/>
                </a:lnTo>
                <a:cubicBezTo>
                  <a:pt x="45" y="21600"/>
                  <a:pt x="0" y="21533"/>
                  <a:pt x="0" y="21451"/>
                </a:cubicBezTo>
                <a:lnTo>
                  <a:pt x="0" y="149"/>
                </a:lnTo>
                <a:lnTo>
                  <a:pt x="11" y="149"/>
                </a:lnTo>
                <a:lnTo>
                  <a:pt x="0" y="149"/>
                </a:lnTo>
                <a:moveTo>
                  <a:pt x="22" y="149"/>
                </a:moveTo>
                <a:lnTo>
                  <a:pt x="22" y="21451"/>
                </a:lnTo>
                <a:lnTo>
                  <a:pt x="11" y="21451"/>
                </a:lnTo>
                <a:lnTo>
                  <a:pt x="22" y="21451"/>
                </a:lnTo>
                <a:cubicBezTo>
                  <a:pt x="22" y="21516"/>
                  <a:pt x="57" y="21568"/>
                  <a:pt x="102" y="21568"/>
                </a:cubicBezTo>
                <a:lnTo>
                  <a:pt x="21498" y="21568"/>
                </a:lnTo>
                <a:cubicBezTo>
                  <a:pt x="21543" y="21568"/>
                  <a:pt x="21578" y="21516"/>
                  <a:pt x="21578" y="21451"/>
                </a:cubicBezTo>
                <a:lnTo>
                  <a:pt x="21578" y="149"/>
                </a:lnTo>
                <a:cubicBezTo>
                  <a:pt x="21578" y="84"/>
                  <a:pt x="21543" y="32"/>
                  <a:pt x="21498" y="32"/>
                </a:cubicBezTo>
                <a:lnTo>
                  <a:pt x="102" y="32"/>
                </a:lnTo>
                <a:lnTo>
                  <a:pt x="102" y="16"/>
                </a:lnTo>
                <a:lnTo>
                  <a:pt x="102" y="32"/>
                </a:lnTo>
                <a:cubicBezTo>
                  <a:pt x="57" y="32"/>
                  <a:pt x="22" y="84"/>
                  <a:pt x="22" y="149"/>
                </a:cubicBezTo>
                <a:close/>
              </a:path>
            </a:pathLst>
          </a:custGeom>
          <a:solidFill>
            <a:srgbClr val="FFFFFF">
              <a:alpha val="23922"/>
            </a:srgbClr>
          </a:solidFill>
          <a:ln w="12700">
            <a:miter lim="400000"/>
          </a:ln>
        </p:spPr>
        <p:txBody>
          <a:bodyPr lIns="45719" rIns="45719"/>
          <a:lstStyle/>
          <a:p>
            <a:pPr/>
          </a:p>
        </p:txBody>
      </p:sp>
      <p:sp>
        <p:nvSpPr>
          <p:cNvPr id="221" name="Freeform 11"/>
          <p:cNvSpPr/>
          <p:nvPr/>
        </p:nvSpPr>
        <p:spPr>
          <a:xfrm>
            <a:off x="946100" y="2542133"/>
            <a:ext cx="9537764" cy="1624013"/>
          </a:xfrm>
          <a:prstGeom prst="rect">
            <a:avLst/>
          </a:prstGeom>
          <a:solidFill>
            <a:srgbClr val="FFFFFF">
              <a:alpha val="3922"/>
            </a:srgbClr>
          </a:solidFill>
          <a:ln w="12700">
            <a:miter lim="400000"/>
          </a:ln>
        </p:spPr>
        <p:txBody>
          <a:bodyPr lIns="45719" rIns="45719"/>
          <a:lstStyle/>
          <a:p>
            <a:pPr/>
          </a:p>
        </p:txBody>
      </p:sp>
      <p:sp>
        <p:nvSpPr>
          <p:cNvPr id="222" name="TextBox 12"/>
          <p:cNvSpPr txBox="1"/>
          <p:nvPr/>
        </p:nvSpPr>
        <p:spPr>
          <a:xfrm>
            <a:off x="1213693" y="2626369"/>
            <a:ext cx="4228953"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Frame Rate</a:t>
            </a:r>
          </a:p>
        </p:txBody>
      </p:sp>
      <p:sp>
        <p:nvSpPr>
          <p:cNvPr id="223" name="TextBox 13"/>
          <p:cNvSpPr txBox="1"/>
          <p:nvPr/>
        </p:nvSpPr>
        <p:spPr>
          <a:xfrm>
            <a:off x="5987354" y="2626369"/>
            <a:ext cx="4228953"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Number of frames displayed per second, influencing the smoothness of motion.</a:t>
            </a:r>
          </a:p>
        </p:txBody>
      </p:sp>
      <p:sp>
        <p:nvSpPr>
          <p:cNvPr id="224" name="Freeform 15"/>
          <p:cNvSpPr/>
          <p:nvPr/>
        </p:nvSpPr>
        <p:spPr>
          <a:xfrm>
            <a:off x="946100" y="4166146"/>
            <a:ext cx="9537764" cy="1624013"/>
          </a:xfrm>
          <a:prstGeom prst="rect">
            <a:avLst/>
          </a:prstGeom>
          <a:solidFill>
            <a:srgbClr val="000000">
              <a:alpha val="3922"/>
            </a:srgbClr>
          </a:solidFill>
          <a:ln w="12700">
            <a:miter lim="400000"/>
          </a:ln>
        </p:spPr>
        <p:txBody>
          <a:bodyPr lIns="45719" rIns="45719"/>
          <a:lstStyle/>
          <a:p>
            <a:pPr/>
          </a:p>
        </p:txBody>
      </p:sp>
      <p:sp>
        <p:nvSpPr>
          <p:cNvPr id="225" name="TextBox 16"/>
          <p:cNvSpPr txBox="1"/>
          <p:nvPr/>
        </p:nvSpPr>
        <p:spPr>
          <a:xfrm>
            <a:off x="1213693" y="4250382"/>
            <a:ext cx="4228953"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Resolution</a:t>
            </a:r>
          </a:p>
        </p:txBody>
      </p:sp>
      <p:sp>
        <p:nvSpPr>
          <p:cNvPr id="226" name="TextBox 17"/>
          <p:cNvSpPr txBox="1"/>
          <p:nvPr/>
        </p:nvSpPr>
        <p:spPr>
          <a:xfrm>
            <a:off x="5987354" y="4250382"/>
            <a:ext cx="4228953"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Number of pixels in the video frame, determining the sharpness and detail.</a:t>
            </a:r>
          </a:p>
        </p:txBody>
      </p:sp>
      <p:sp>
        <p:nvSpPr>
          <p:cNvPr id="227" name="Freeform 19"/>
          <p:cNvSpPr/>
          <p:nvPr/>
        </p:nvSpPr>
        <p:spPr>
          <a:xfrm>
            <a:off x="946100" y="5790158"/>
            <a:ext cx="9537764" cy="1624013"/>
          </a:xfrm>
          <a:prstGeom prst="rect">
            <a:avLst/>
          </a:prstGeom>
          <a:solidFill>
            <a:srgbClr val="FFFFFF">
              <a:alpha val="3922"/>
            </a:srgbClr>
          </a:solidFill>
          <a:ln w="12700">
            <a:miter lim="400000"/>
          </a:ln>
        </p:spPr>
        <p:txBody>
          <a:bodyPr lIns="45719" rIns="45719"/>
          <a:lstStyle/>
          <a:p>
            <a:pPr/>
          </a:p>
        </p:txBody>
      </p:sp>
      <p:sp>
        <p:nvSpPr>
          <p:cNvPr id="228" name="TextBox 20"/>
          <p:cNvSpPr txBox="1"/>
          <p:nvPr/>
        </p:nvSpPr>
        <p:spPr>
          <a:xfrm>
            <a:off x="1213693" y="5874394"/>
            <a:ext cx="4228953"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Compression</a:t>
            </a:r>
          </a:p>
        </p:txBody>
      </p:sp>
      <p:sp>
        <p:nvSpPr>
          <p:cNvPr id="229" name="TextBox 21"/>
          <p:cNvSpPr txBox="1"/>
          <p:nvPr/>
        </p:nvSpPr>
        <p:spPr>
          <a:xfrm>
            <a:off x="5987354" y="5874394"/>
            <a:ext cx="4228953"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Technique used to reduce file size, balancing quality with storage efficiency.</a:t>
            </a:r>
          </a:p>
        </p:txBody>
      </p:sp>
      <p:sp>
        <p:nvSpPr>
          <p:cNvPr id="230" name="Freeform 23"/>
          <p:cNvSpPr/>
          <p:nvPr/>
        </p:nvSpPr>
        <p:spPr>
          <a:xfrm>
            <a:off x="946100" y="7414170"/>
            <a:ext cx="9537764" cy="1624013"/>
          </a:xfrm>
          <a:prstGeom prst="rect">
            <a:avLst/>
          </a:prstGeom>
          <a:solidFill>
            <a:srgbClr val="000000">
              <a:alpha val="3922"/>
            </a:srgbClr>
          </a:solidFill>
          <a:ln w="12700">
            <a:miter lim="400000"/>
          </a:ln>
        </p:spPr>
        <p:txBody>
          <a:bodyPr lIns="45719" rIns="45719"/>
          <a:lstStyle/>
          <a:p>
            <a:pPr/>
          </a:p>
        </p:txBody>
      </p:sp>
      <p:sp>
        <p:nvSpPr>
          <p:cNvPr id="231" name="TextBox 24"/>
          <p:cNvSpPr txBox="1"/>
          <p:nvPr/>
        </p:nvSpPr>
        <p:spPr>
          <a:xfrm>
            <a:off x="1213693" y="7498406"/>
            <a:ext cx="4228953" cy="3936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Color Space</a:t>
            </a:r>
          </a:p>
        </p:txBody>
      </p:sp>
      <p:sp>
        <p:nvSpPr>
          <p:cNvPr id="232" name="TextBox 25"/>
          <p:cNvSpPr txBox="1"/>
          <p:nvPr/>
        </p:nvSpPr>
        <p:spPr>
          <a:xfrm>
            <a:off x="5987354" y="7498406"/>
            <a:ext cx="4228953"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Range of colors represented in the video, influencing its appearance and accuracy.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reeform 3"/>
          <p:cNvSpPr/>
          <p:nvPr/>
        </p:nvSpPr>
        <p:spPr>
          <a:xfrm>
            <a:off x="0" y="0"/>
            <a:ext cx="18288000" cy="10287000"/>
          </a:xfrm>
          <a:prstGeom prst="rect">
            <a:avLst/>
          </a:prstGeom>
          <a:solidFill>
            <a:srgbClr val="421424"/>
          </a:solidFill>
          <a:ln w="12700">
            <a:miter lim="400000"/>
          </a:ln>
        </p:spPr>
        <p:txBody>
          <a:bodyPr lIns="45719" rIns="45719"/>
          <a:lstStyle/>
          <a:p>
            <a:pPr/>
          </a:p>
        </p:txBody>
      </p:sp>
      <p:sp>
        <p:nvSpPr>
          <p:cNvPr id="237" name="Freeform 5"/>
          <p:cNvSpPr/>
          <p:nvPr/>
        </p:nvSpPr>
        <p:spPr>
          <a:xfrm>
            <a:off x="0" y="0"/>
            <a:ext cx="18288000" cy="10287000"/>
          </a:xfrm>
          <a:prstGeom prst="rect">
            <a:avLst/>
          </a:prstGeom>
          <a:solidFill>
            <a:srgbClr val="5C2438"/>
          </a:solidFill>
          <a:ln w="12700">
            <a:miter lim="400000"/>
          </a:ln>
        </p:spPr>
        <p:txBody>
          <a:bodyPr lIns="45719" rIns="45719"/>
          <a:lstStyle/>
          <a:p>
            <a:pPr/>
          </a:p>
        </p:txBody>
      </p:sp>
      <p:sp>
        <p:nvSpPr>
          <p:cNvPr id="238" name="Freeform 6"/>
          <p:cNvSpPr/>
          <p:nvPr/>
        </p:nvSpPr>
        <p:spPr>
          <a:xfrm>
            <a:off x="0" y="0"/>
            <a:ext cx="6858000" cy="10287000"/>
          </a:xfrm>
          <a:prstGeom prst="rect">
            <a:avLst/>
          </a:prstGeom>
          <a:blipFill>
            <a:blip r:embed="rId3"/>
            <a:stretch>
              <a:fillRect/>
            </a:stretch>
          </a:blipFill>
          <a:ln w="12700">
            <a:miter lim="400000"/>
          </a:ln>
        </p:spPr>
        <p:txBody>
          <a:bodyPr lIns="45719" rIns="45719"/>
          <a:lstStyle/>
          <a:p>
            <a:pPr/>
          </a:p>
        </p:txBody>
      </p:sp>
      <p:sp>
        <p:nvSpPr>
          <p:cNvPr id="239" name="TextBox 7"/>
          <p:cNvSpPr txBox="1"/>
          <p:nvPr/>
        </p:nvSpPr>
        <p:spPr>
          <a:xfrm>
            <a:off x="7794574" y="987624"/>
            <a:ext cx="9024195" cy="871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5500">
                <a:solidFill>
                  <a:srgbClr val="FFB393"/>
                </a:solidFill>
                <a:latin typeface="Arimo Bold"/>
                <a:ea typeface="Arimo Bold"/>
                <a:cs typeface="Arimo Bold"/>
                <a:sym typeface="Arimo Bold"/>
              </a:defRPr>
            </a:lvl1pPr>
          </a:lstStyle>
          <a:p>
            <a:pPr/>
            <a:r>
              <a:t>Video Formats and Codecs</a:t>
            </a:r>
          </a:p>
        </p:txBody>
      </p:sp>
      <p:sp>
        <p:nvSpPr>
          <p:cNvPr id="240" name="Freeform 8"/>
          <p:cNvSpPr/>
          <p:nvPr/>
        </p:nvSpPr>
        <p:spPr>
          <a:xfrm>
            <a:off x="7794574" y="2347615"/>
            <a:ext cx="668983" cy="668984"/>
          </a:xfrm>
          <a:prstGeom prst="rect">
            <a:avLst/>
          </a:prstGeom>
          <a:blipFill>
            <a:blip r:embed="rId4"/>
            <a:stretch>
              <a:fillRect/>
            </a:stretch>
          </a:blipFill>
          <a:ln w="12700">
            <a:miter lim="400000"/>
          </a:ln>
        </p:spPr>
        <p:txBody>
          <a:bodyPr lIns="45719" rIns="45719"/>
          <a:lstStyle/>
          <a:p>
            <a:pPr/>
          </a:p>
        </p:txBody>
      </p:sp>
      <p:sp>
        <p:nvSpPr>
          <p:cNvPr id="241" name="TextBox 9"/>
          <p:cNvSpPr txBox="1"/>
          <p:nvPr/>
        </p:nvSpPr>
        <p:spPr>
          <a:xfrm>
            <a:off x="7794574" y="3236565"/>
            <a:ext cx="3568305"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Format</a:t>
            </a:r>
          </a:p>
        </p:txBody>
      </p:sp>
      <p:sp>
        <p:nvSpPr>
          <p:cNvPr id="242" name="TextBox 10"/>
          <p:cNvSpPr txBox="1"/>
          <p:nvPr/>
        </p:nvSpPr>
        <p:spPr>
          <a:xfrm>
            <a:off x="7794574" y="3804939"/>
            <a:ext cx="4577656"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Defines the structure and organization of the video data, such as AVI, MP4, or MOV.</a:t>
            </a:r>
          </a:p>
        </p:txBody>
      </p:sp>
      <p:sp>
        <p:nvSpPr>
          <p:cNvPr id="243" name="Freeform 11"/>
          <p:cNvSpPr/>
          <p:nvPr/>
        </p:nvSpPr>
        <p:spPr>
          <a:xfrm>
            <a:off x="12773620" y="2347615"/>
            <a:ext cx="668983" cy="668984"/>
          </a:xfrm>
          <a:prstGeom prst="rect">
            <a:avLst/>
          </a:prstGeom>
          <a:blipFill>
            <a:blip r:embed="rId5"/>
            <a:stretch>
              <a:fillRect/>
            </a:stretch>
          </a:blipFill>
          <a:ln w="12700">
            <a:miter lim="400000"/>
          </a:ln>
        </p:spPr>
        <p:txBody>
          <a:bodyPr lIns="45719" rIns="45719"/>
          <a:lstStyle/>
          <a:p>
            <a:pPr/>
          </a:p>
        </p:txBody>
      </p:sp>
      <p:sp>
        <p:nvSpPr>
          <p:cNvPr id="244" name="TextBox 12"/>
          <p:cNvSpPr txBox="1"/>
          <p:nvPr/>
        </p:nvSpPr>
        <p:spPr>
          <a:xfrm>
            <a:off x="12773620" y="3236565"/>
            <a:ext cx="3568305" cy="434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Codec</a:t>
            </a:r>
          </a:p>
        </p:txBody>
      </p:sp>
      <p:sp>
        <p:nvSpPr>
          <p:cNvPr id="245" name="TextBox 13"/>
          <p:cNvSpPr txBox="1"/>
          <p:nvPr/>
        </p:nvSpPr>
        <p:spPr>
          <a:xfrm>
            <a:off x="12773620" y="3804939"/>
            <a:ext cx="4577805"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Compression and decompression algorithm used to encode and decode the video data.</a:t>
            </a:r>
          </a:p>
        </p:txBody>
      </p:sp>
      <p:sp>
        <p:nvSpPr>
          <p:cNvPr id="246" name="Freeform 14"/>
          <p:cNvSpPr/>
          <p:nvPr/>
        </p:nvSpPr>
        <p:spPr>
          <a:xfrm>
            <a:off x="7794574" y="5977532"/>
            <a:ext cx="668983" cy="668984"/>
          </a:xfrm>
          <a:prstGeom prst="rect">
            <a:avLst/>
          </a:prstGeom>
          <a:blipFill>
            <a:blip r:embed="rId6"/>
            <a:stretch>
              <a:fillRect/>
            </a:stretch>
          </a:blipFill>
          <a:ln w="12700">
            <a:miter lim="400000"/>
          </a:ln>
        </p:spPr>
        <p:txBody>
          <a:bodyPr lIns="45719" rIns="45719"/>
          <a:lstStyle/>
          <a:p>
            <a:pPr/>
          </a:p>
        </p:txBody>
      </p:sp>
      <p:sp>
        <p:nvSpPr>
          <p:cNvPr id="247" name="TextBox 15"/>
          <p:cNvSpPr txBox="1"/>
          <p:nvPr/>
        </p:nvSpPr>
        <p:spPr>
          <a:xfrm>
            <a:off x="7794574" y="6866483"/>
            <a:ext cx="356830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Metadata</a:t>
            </a:r>
          </a:p>
        </p:txBody>
      </p:sp>
      <p:sp>
        <p:nvSpPr>
          <p:cNvPr id="248" name="TextBox 16"/>
          <p:cNvSpPr txBox="1"/>
          <p:nvPr/>
        </p:nvSpPr>
        <p:spPr>
          <a:xfrm>
            <a:off x="7794574" y="7434857"/>
            <a:ext cx="4577656" cy="1231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Information embedded within the video file, including recording date, camera model, and other details.</a:t>
            </a:r>
          </a:p>
        </p:txBody>
      </p:sp>
      <p:sp>
        <p:nvSpPr>
          <p:cNvPr id="249" name="Freeform 17"/>
          <p:cNvSpPr/>
          <p:nvPr/>
        </p:nvSpPr>
        <p:spPr>
          <a:xfrm>
            <a:off x="12773620" y="5977532"/>
            <a:ext cx="668983" cy="668984"/>
          </a:xfrm>
          <a:prstGeom prst="rect">
            <a:avLst/>
          </a:prstGeom>
          <a:blipFill>
            <a:blip r:embed="rId7"/>
            <a:stretch>
              <a:fillRect/>
            </a:stretch>
          </a:blipFill>
          <a:ln w="12700">
            <a:miter lim="400000"/>
          </a:ln>
        </p:spPr>
        <p:txBody>
          <a:bodyPr lIns="45719" rIns="45719"/>
          <a:lstStyle/>
          <a:p>
            <a:pPr/>
          </a:p>
        </p:txBody>
      </p:sp>
      <p:sp>
        <p:nvSpPr>
          <p:cNvPr id="250" name="TextBox 18"/>
          <p:cNvSpPr txBox="1"/>
          <p:nvPr/>
        </p:nvSpPr>
        <p:spPr>
          <a:xfrm>
            <a:off x="12773620" y="6866483"/>
            <a:ext cx="3568305" cy="434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b="1" sz="2700">
                <a:solidFill>
                  <a:srgbClr val="F4CAB8"/>
                </a:solidFill>
                <a:latin typeface="Arimo Bold"/>
                <a:ea typeface="Arimo Bold"/>
                <a:cs typeface="Arimo Bold"/>
                <a:sym typeface="Arimo Bold"/>
              </a:defRPr>
            </a:lvl1pPr>
          </a:lstStyle>
          <a:p>
            <a:pPr/>
            <a:r>
              <a:t>Resolution</a:t>
            </a:r>
          </a:p>
        </p:txBody>
      </p:sp>
      <p:sp>
        <p:nvSpPr>
          <p:cNvPr id="251" name="TextBox 19"/>
          <p:cNvSpPr txBox="1"/>
          <p:nvPr/>
        </p:nvSpPr>
        <p:spPr>
          <a:xfrm>
            <a:off x="12773620" y="7434857"/>
            <a:ext cx="4577805" cy="812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300"/>
              </a:lnSpc>
              <a:defRPr b="1" sz="2000">
                <a:solidFill>
                  <a:srgbClr val="F4CAB8"/>
                </a:solidFill>
                <a:latin typeface="Montserrat Medium"/>
                <a:ea typeface="Montserrat Medium"/>
                <a:cs typeface="Montserrat Medium"/>
                <a:sym typeface="Montserrat Medium"/>
              </a:defRPr>
            </a:lvl1pPr>
          </a:lstStyle>
          <a:p>
            <a:pPr/>
            <a:r>
              <a:t>The number of pixels in the video frame, affecting the clarity and detail.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